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1" r:id="rId13"/>
    <p:sldId id="272" r:id="rId14"/>
    <p:sldId id="265" r:id="rId15"/>
    <p:sldId id="266" r:id="rId16"/>
    <p:sldId id="268" r:id="rId17"/>
    <p:sldId id="269" r:id="rId18"/>
    <p:sldId id="270" r:id="rId19"/>
    <p:sldId id="275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07A957-68AD-48D4-A7A6-288CD9143B84}" type="datetimeFigureOut">
              <a:rPr lang="en-CA" smtClean="0"/>
              <a:t>06/02/2014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ed.ted.com/on/yNkfx3wp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352928" cy="1828800"/>
          </a:xfrm>
        </p:spPr>
        <p:txBody>
          <a:bodyPr/>
          <a:lstStyle/>
          <a:p>
            <a:r>
              <a:rPr lang="en-CA" dirty="0" smtClean="0"/>
              <a:t>Grade 12 Calculus &amp; Vectors</a:t>
            </a: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3800" dirty="0" smtClean="0"/>
              <a:t>The Dot Product</a:t>
            </a:r>
            <a:endParaRPr lang="en-CA" sz="3800" dirty="0"/>
          </a:p>
        </p:txBody>
      </p:sp>
    </p:spTree>
    <p:extLst>
      <p:ext uri="{BB962C8B-B14F-4D97-AF65-F5344CB8AC3E}">
        <p14:creationId xmlns:p14="http://schemas.microsoft.com/office/powerpoint/2010/main" val="8426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(2,1, 5 ) and b = (-3, 0,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</a:t>
            </a:r>
            <a:r>
              <a:rPr lang="en-CA" sz="4000" dirty="0" smtClean="0"/>
              <a:t>102°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18°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59°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3740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(2,1, 5 ) and b = (-3, 0,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</a:t>
            </a:r>
            <a:r>
              <a:rPr lang="en-CA" sz="4000" dirty="0" smtClean="0"/>
              <a:t>102°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18°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59°</a:t>
            </a:r>
            <a:endParaRPr lang="en-C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4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What is the dot product of two perpendicular vectors?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100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infinity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6798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What is the dot product of two perpendicular vectors?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100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infinity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5763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Any outstanding issues?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9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Projections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8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3003325" y="2796428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84176"/>
          </a:xfrm>
        </p:spPr>
        <p:txBody>
          <a:bodyPr/>
          <a:lstStyle/>
          <a:p>
            <a:r>
              <a:rPr lang="en-CA" dirty="0"/>
              <a:t>One important use of dot products is in projections.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scalar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the </a:t>
            </a:r>
            <a:r>
              <a:rPr lang="en-CA" i="1" dirty="0"/>
              <a:t>length</a:t>
            </a:r>
            <a:r>
              <a:rPr lang="en-CA" dirty="0"/>
              <a:t> of the segment AB shown in the figure below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70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2977995" y="3012453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728192"/>
          </a:xfrm>
        </p:spPr>
        <p:txBody>
          <a:bodyPr>
            <a:normAutofit/>
          </a:bodyPr>
          <a:lstStyle/>
          <a:p>
            <a:r>
              <a:rPr lang="en-CA" dirty="0"/>
              <a:t>The vector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the </a:t>
            </a:r>
            <a:r>
              <a:rPr lang="en-CA" i="1" dirty="0"/>
              <a:t>vector</a:t>
            </a:r>
            <a:r>
              <a:rPr lang="en-CA" dirty="0"/>
              <a:t> with this length that begins at the </a:t>
            </a:r>
            <a:r>
              <a:rPr lang="en-CA" dirty="0" smtClean="0"/>
              <a:t>intersection of </a:t>
            </a:r>
            <a:r>
              <a:rPr lang="en-CA" b="1" dirty="0" smtClean="0"/>
              <a:t>a </a:t>
            </a:r>
            <a:r>
              <a:rPr lang="en-CA" dirty="0" smtClean="0"/>
              <a:t> and </a:t>
            </a:r>
            <a:r>
              <a:rPr lang="en-CA" b="1" dirty="0" smtClean="0"/>
              <a:t>b </a:t>
            </a:r>
            <a:r>
              <a:rPr lang="en-CA" dirty="0" smtClean="0"/>
              <a:t> and is in </a:t>
            </a:r>
            <a:r>
              <a:rPr lang="en-CA" dirty="0"/>
              <a:t>the same direction (or opposite direction if the scalar projection is negative) as </a:t>
            </a:r>
            <a:r>
              <a:rPr lang="en-CA" b="1" dirty="0"/>
              <a:t>a</a:t>
            </a:r>
            <a:r>
              <a:rPr lang="en-CA" dirty="0"/>
              <a:t>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46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2977995" y="3012453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160240"/>
          </a:xfrm>
        </p:spPr>
        <p:txBody>
          <a:bodyPr>
            <a:normAutofit/>
          </a:bodyPr>
          <a:lstStyle/>
          <a:p>
            <a:r>
              <a:rPr lang="en-CA" dirty="0" smtClean="0"/>
              <a:t>Thus, mathematically, the scalar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</a:t>
            </a:r>
            <a:endParaRPr lang="en-CA" dirty="0" smtClean="0"/>
          </a:p>
          <a:p>
            <a:pPr marL="0" indent="0" algn="ctr">
              <a:buNone/>
            </a:pPr>
            <a:r>
              <a:rPr lang="en-CA" dirty="0" err="1"/>
              <a:t>p</a:t>
            </a:r>
            <a:r>
              <a:rPr lang="en-CA" dirty="0" err="1" smtClean="0"/>
              <a:t>roj</a:t>
            </a:r>
            <a:r>
              <a:rPr lang="en-CA" b="1" baseline="-25000" dirty="0" err="1" smtClean="0"/>
              <a:t>a</a:t>
            </a:r>
            <a:r>
              <a:rPr lang="en-CA" b="1" dirty="0" err="1" smtClean="0"/>
              <a:t>b</a:t>
            </a:r>
            <a:r>
              <a:rPr lang="en-CA" dirty="0" smtClean="0"/>
              <a:t> = |</a:t>
            </a:r>
            <a:r>
              <a:rPr lang="en-CA" b="1" dirty="0" err="1" smtClean="0"/>
              <a:t>b</a:t>
            </a:r>
            <a:r>
              <a:rPr lang="en-CA" dirty="0" err="1" smtClean="0"/>
              <a:t>|cos</a:t>
            </a:r>
            <a:r>
              <a:rPr lang="en-CA" dirty="0" smtClean="0"/>
              <a:t>(</a:t>
            </a:r>
            <a:r>
              <a:rPr lang="el-GR" dirty="0" smtClean="0">
                <a:cs typeface="Arial"/>
              </a:rPr>
              <a:t>ϴ</a:t>
            </a:r>
            <a:r>
              <a:rPr lang="en-CA" dirty="0" smtClean="0"/>
              <a:t>) </a:t>
            </a:r>
          </a:p>
          <a:p>
            <a:pPr marL="0" indent="0">
              <a:buNone/>
            </a:pPr>
            <a:r>
              <a:rPr lang="en-CA" dirty="0" smtClean="0"/>
              <a:t>(</a:t>
            </a:r>
            <a:r>
              <a:rPr lang="en-CA" dirty="0"/>
              <a:t>where </a:t>
            </a:r>
            <a:r>
              <a:rPr lang="el-GR" dirty="0" smtClean="0">
                <a:cs typeface="Arial"/>
              </a:rPr>
              <a:t>ϴ</a:t>
            </a:r>
            <a:r>
              <a:rPr lang="en-CA" dirty="0" smtClean="0"/>
              <a:t> </a:t>
            </a:r>
            <a:r>
              <a:rPr lang="en-CA" dirty="0"/>
              <a:t>is the angle between </a:t>
            </a:r>
            <a:r>
              <a:rPr lang="en-CA" b="1" dirty="0"/>
              <a:t>a</a:t>
            </a:r>
            <a:r>
              <a:rPr lang="en-CA" dirty="0"/>
              <a:t> and </a:t>
            </a:r>
            <a:r>
              <a:rPr lang="en-CA" b="1" dirty="0"/>
              <a:t>b</a:t>
            </a:r>
            <a:r>
              <a:rPr lang="en-CA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1024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229600" cy="4623792"/>
              </a:xfrm>
            </p:spPr>
            <p:txBody>
              <a:bodyPr/>
              <a:lstStyle/>
              <a:p>
                <a:r>
                  <a:rPr lang="en-CA" dirty="0"/>
                  <a:t>And from the Dot Product formula</a:t>
                </a:r>
              </a:p>
              <a:p>
                <a:pPr marL="0" indent="0" algn="ctr">
                  <a:buNone/>
                </a:pPr>
                <a:r>
                  <a:rPr lang="en-CA" b="1" dirty="0" err="1"/>
                  <a:t>a</a:t>
                </a:r>
                <a:r>
                  <a:rPr lang="en-CA" b="1" dirty="0" err="1">
                    <a:cs typeface="Arial"/>
                  </a:rPr>
                  <a:t>●b</a:t>
                </a:r>
                <a:r>
                  <a:rPr lang="en-CA" b="1" dirty="0">
                    <a:cs typeface="Arial"/>
                  </a:rPr>
                  <a:t> = |a| |b| </a:t>
                </a:r>
                <a:r>
                  <a:rPr lang="en-CA" dirty="0" err="1">
                    <a:cs typeface="Arial"/>
                  </a:rPr>
                  <a:t>cos</a:t>
                </a:r>
                <a:r>
                  <a:rPr lang="en-CA" dirty="0">
                    <a:cs typeface="Arial"/>
                  </a:rPr>
                  <a:t> </a:t>
                </a:r>
                <a:r>
                  <a:rPr lang="en-CA" dirty="0"/>
                  <a:t>(</a:t>
                </a:r>
                <a:r>
                  <a:rPr lang="el-GR" dirty="0">
                    <a:cs typeface="Arial"/>
                  </a:rPr>
                  <a:t>ϴ</a:t>
                </a:r>
                <a:r>
                  <a:rPr lang="en-CA" dirty="0">
                    <a:cs typeface="Arial"/>
                  </a:rPr>
                  <a:t>)</a:t>
                </a:r>
                <a:r>
                  <a:rPr lang="en-CA" b="1" dirty="0">
                    <a:cs typeface="Arial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b="1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CA" b="1" dirty="0"/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●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b</m:t>
                        </m:r>
                      </m:num>
                      <m:den>
                        <m:r>
                          <a:rPr lang="en-CA" b="1">
                            <a:latin typeface="Cambria Math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|</m:t>
                        </m:r>
                      </m:den>
                    </m:f>
                    <m:r>
                      <a:rPr lang="en-CA" b="1">
                        <a:latin typeface="Cambria Math"/>
                      </a:rPr>
                      <m:t>= </m:t>
                    </m:r>
                  </m:oMath>
                </a14:m>
                <a:r>
                  <a:rPr lang="en-CA" b="1" dirty="0">
                    <a:cs typeface="Arial"/>
                  </a:rPr>
                  <a:t>|b| </a:t>
                </a:r>
                <a:r>
                  <a:rPr lang="en-CA" dirty="0">
                    <a:cs typeface="Arial"/>
                  </a:rPr>
                  <a:t>cos </a:t>
                </a:r>
                <a:r>
                  <a:rPr lang="en-CA" dirty="0"/>
                  <a:t>(</a:t>
                </a:r>
                <a:r>
                  <a:rPr lang="el-GR" dirty="0">
                    <a:cs typeface="Arial"/>
                  </a:rPr>
                  <a:t>ϴ</a:t>
                </a:r>
                <a:r>
                  <a:rPr lang="en-CA" dirty="0">
                    <a:cs typeface="Arial"/>
                  </a:rPr>
                  <a:t>)</a:t>
                </a:r>
                <a:r>
                  <a:rPr lang="en-CA" b="1" dirty="0">
                    <a:cs typeface="Arial"/>
                  </a:rPr>
                  <a:t> </a:t>
                </a:r>
              </a:p>
              <a:p>
                <a:r>
                  <a:rPr lang="en-CA" dirty="0">
                    <a:cs typeface="Arial"/>
                  </a:rPr>
                  <a:t>So</a:t>
                </a:r>
              </a:p>
              <a:p>
                <a:pPr marL="0" indent="0" algn="ctr">
                  <a:buNone/>
                </a:pPr>
                <a:r>
                  <a:rPr lang="en-CA" dirty="0" err="1"/>
                  <a:t>proj</a:t>
                </a:r>
                <a:r>
                  <a:rPr lang="en-CA" b="1" baseline="-25000" dirty="0" err="1"/>
                  <a:t>a</a:t>
                </a:r>
                <a:r>
                  <a:rPr lang="en-CA" b="1" dirty="0" err="1"/>
                  <a:t>b</a:t>
                </a:r>
                <a:r>
                  <a:rPr lang="en-CA" dirty="0"/>
                  <a:t> =</a:t>
                </a:r>
                <a:r>
                  <a:rPr lang="en-CA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1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CA" b="1" dirty="0"/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●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b</m:t>
                        </m:r>
                      </m:num>
                      <m:den>
                        <m:r>
                          <a:rPr lang="en-CA" b="1">
                            <a:latin typeface="Cambria Math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|</m:t>
                        </m:r>
                      </m:den>
                    </m:f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229600" cy="4623792"/>
              </a:xfrm>
              <a:blipFill rotWithShape="1">
                <a:blip r:embed="rId2"/>
                <a:stretch>
                  <a:fillRect l="-889" t="-10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814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err="1" smtClean="0"/>
              <a:t>TedEd</a:t>
            </a:r>
            <a:r>
              <a:rPr lang="en-CA" dirty="0" smtClean="0"/>
              <a:t> Module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ed.ted.com/on/yNkfx3wp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019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Projections Activity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8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Students will investigate the properties of projections and how they relate to the dot product.</a:t>
            </a:r>
          </a:p>
          <a:p>
            <a:endParaRPr lang="en-CA" dirty="0" smtClean="0"/>
          </a:p>
          <a:p>
            <a:r>
              <a:rPr lang="en-CA" dirty="0" smtClean="0"/>
              <a:t>They will measure the shadow of a drinking straw and compare the length of the shadow (projection) to the angle between the straw and the normal.</a:t>
            </a:r>
          </a:p>
          <a:p>
            <a:endParaRPr lang="en-CA" dirty="0" smtClean="0"/>
          </a:p>
          <a:p>
            <a:r>
              <a:rPr lang="en-CA" dirty="0"/>
              <a:t>Students will be put into groups of three and given the following materials</a:t>
            </a:r>
            <a:r>
              <a:rPr lang="en-CA" dirty="0" smtClean="0"/>
              <a:t>:</a:t>
            </a:r>
          </a:p>
          <a:p>
            <a:pPr lvl="1"/>
            <a:r>
              <a:rPr lang="en-CA" dirty="0"/>
              <a:t>1 protractor</a:t>
            </a:r>
          </a:p>
          <a:p>
            <a:pPr lvl="1"/>
            <a:r>
              <a:rPr lang="en-CA" dirty="0"/>
              <a:t>1 ruler</a:t>
            </a:r>
          </a:p>
          <a:p>
            <a:pPr lvl="1"/>
            <a:r>
              <a:rPr lang="en-CA" dirty="0"/>
              <a:t>1 sheet of blank paper</a:t>
            </a:r>
          </a:p>
          <a:p>
            <a:pPr lvl="1"/>
            <a:r>
              <a:rPr lang="en-CA" dirty="0"/>
              <a:t>1 drinking </a:t>
            </a:r>
            <a:r>
              <a:rPr lang="en-CA" dirty="0" smtClean="0"/>
              <a:t>straw</a:t>
            </a:r>
          </a:p>
          <a:p>
            <a:pPr lvl="1"/>
            <a:r>
              <a:rPr lang="en-CA" dirty="0" smtClean="0"/>
              <a:t>1 flashlight</a:t>
            </a:r>
          </a:p>
          <a:p>
            <a:pPr lvl="1"/>
            <a:endParaRPr lang="en-CA" dirty="0" smtClean="0"/>
          </a:p>
          <a:p>
            <a:r>
              <a:rPr lang="en-CA" dirty="0" smtClean="0"/>
              <a:t>The activity will be demoed by the teacher, and the groups will be given a worksheet to complete.</a:t>
            </a:r>
            <a:endParaRPr lang="en-CA" dirty="0"/>
          </a:p>
          <a:p>
            <a:endParaRPr lang="en-CA" dirty="0" smtClean="0"/>
          </a:p>
          <a:p>
            <a:endParaRPr lang="en-CA" dirty="0" smtClean="0"/>
          </a:p>
          <a:p>
            <a:pPr marL="393192" lvl="1" indent="0">
              <a:buNone/>
            </a:pP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422737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Clicker Questions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39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C(2, 5, -</a:t>
            </a:r>
            <a:r>
              <a:rPr lang="en-CA" dirty="0" smtClean="0"/>
              <a:t>1), find </a:t>
            </a:r>
            <a:r>
              <a:rPr lang="en-CA" dirty="0"/>
              <a:t>A</a:t>
            </a:r>
            <a:r>
              <a:rPr lang="en-CA" dirty="0">
                <a:cs typeface="Arial"/>
              </a:rPr>
              <a:t>●</a:t>
            </a:r>
            <a:r>
              <a:rPr lang="en-CA" dirty="0" smtClean="0">
                <a:cs typeface="Arial"/>
              </a:rPr>
              <a:t>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5.1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(2,3,6)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7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95457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C(2, 5, -</a:t>
            </a:r>
            <a:r>
              <a:rPr lang="en-CA" dirty="0" smtClean="0"/>
              <a:t>1), find </a:t>
            </a:r>
            <a:r>
              <a:rPr lang="en-CA" dirty="0"/>
              <a:t>A</a:t>
            </a:r>
            <a:r>
              <a:rPr lang="en-CA" dirty="0">
                <a:cs typeface="Arial"/>
              </a:rPr>
              <a:t>●</a:t>
            </a:r>
            <a:r>
              <a:rPr lang="en-CA" dirty="0" smtClean="0">
                <a:cs typeface="Arial"/>
              </a:rPr>
              <a:t>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5.1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(2,3,6)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7</a:t>
            </a:r>
            <a:endParaRPr lang="en-C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</a:t>
            </a:r>
            <a:r>
              <a:rPr lang="en-CA" dirty="0" smtClean="0"/>
              <a:t>   C(2</a:t>
            </a:r>
            <a:r>
              <a:rPr lang="en-CA" dirty="0"/>
              <a:t>, 5, -</a:t>
            </a:r>
            <a:r>
              <a:rPr lang="en-CA" dirty="0" smtClean="0"/>
              <a:t>1), find C</a:t>
            </a:r>
            <a:r>
              <a:rPr lang="en-CA" dirty="0" smtClean="0">
                <a:cs typeface="Arial"/>
              </a:rPr>
              <a:t>●B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-5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2.3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4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(1,2)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475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</a:t>
            </a:r>
            <a:r>
              <a:rPr lang="en-CA" dirty="0" smtClean="0"/>
              <a:t>   C(2</a:t>
            </a:r>
            <a:r>
              <a:rPr lang="en-CA" dirty="0"/>
              <a:t>, 5, -</a:t>
            </a:r>
            <a:r>
              <a:rPr lang="en-CA" dirty="0" smtClean="0"/>
              <a:t>1), find C</a:t>
            </a:r>
            <a:r>
              <a:rPr lang="en-CA" dirty="0" smtClean="0">
                <a:cs typeface="Arial"/>
              </a:rPr>
              <a:t>●B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-5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2.3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4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(1,2)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33600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(2,1) and b = (3, 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100°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32°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37°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117°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3719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(2,1) and b = (3, 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100°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32°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37°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117°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65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578</Words>
  <Application>Microsoft Office PowerPoint</Application>
  <PresentationFormat>On-screen Show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Grade 12 Calculus &amp; Vectors</vt:lpstr>
      <vt:lpstr>TedEd Module</vt:lpstr>
      <vt:lpstr>Clicker Questions</vt:lpstr>
      <vt:lpstr>Given A(1, 2, 3), B(-2, 0, 3) and C(2, 5, -1), find A●B</vt:lpstr>
      <vt:lpstr>Given A(1, 2, 3), B(-2, 0, 3) and C(2, 5, -1), find A●B</vt:lpstr>
      <vt:lpstr>Given A(1, 2, 3), B(-2, 0, 3) and    C(2, 5, -1), find C●B</vt:lpstr>
      <vt:lpstr>Given A(1, 2, 3), B(-2, 0, 3) and    C(2, 5, -1), find C●B</vt:lpstr>
      <vt:lpstr>Find the angle between the vectors a = (2,1) and b = (3, 6) </vt:lpstr>
      <vt:lpstr>Find the angle between the vectors a = (2,1) and b = (3, 6) </vt:lpstr>
      <vt:lpstr>Find the angle between the vectors a = (2,1, 5 ) and b = (-3, 0, 4)</vt:lpstr>
      <vt:lpstr>Find the angle between the vectors a = (2,1, 5 ) and b = (-3, 0, 4)</vt:lpstr>
      <vt:lpstr>What is the dot product of two perpendicular vectors?</vt:lpstr>
      <vt:lpstr>What is the dot product of two perpendicular vectors?</vt:lpstr>
      <vt:lpstr>Any outstanding issues?</vt:lpstr>
      <vt:lpstr>Projections</vt:lpstr>
      <vt:lpstr>PowerPoint Presentation</vt:lpstr>
      <vt:lpstr>PowerPoint Presentation</vt:lpstr>
      <vt:lpstr>PowerPoint Presentation</vt:lpstr>
      <vt:lpstr>PowerPoint Presentation</vt:lpstr>
      <vt:lpstr>Projections Activity</vt:lpstr>
      <vt:lpstr>PowerPoint Presentation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Clicker Questions</dc:title>
  <dc:creator>EndUser</dc:creator>
  <cp:lastModifiedBy>EndUser</cp:lastModifiedBy>
  <cp:revision>10</cp:revision>
  <dcterms:created xsi:type="dcterms:W3CDTF">2014-02-05T17:30:58Z</dcterms:created>
  <dcterms:modified xsi:type="dcterms:W3CDTF">2014-02-06T13:32:04Z</dcterms:modified>
</cp:coreProperties>
</file>